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307" r:id="rId2"/>
    <p:sldId id="260" r:id="rId3"/>
    <p:sldId id="256" r:id="rId4"/>
    <p:sldId id="286" r:id="rId5"/>
    <p:sldId id="296" r:id="rId6"/>
    <p:sldId id="287" r:id="rId7"/>
    <p:sldId id="288" r:id="rId8"/>
    <p:sldId id="289" r:id="rId9"/>
    <p:sldId id="266" r:id="rId10"/>
    <p:sldId id="290" r:id="rId11"/>
    <p:sldId id="293" r:id="rId12"/>
    <p:sldId id="262" r:id="rId13"/>
    <p:sldId id="297" r:id="rId14"/>
    <p:sldId id="306" r:id="rId15"/>
    <p:sldId id="277" r:id="rId16"/>
    <p:sldId id="278" r:id="rId17"/>
    <p:sldId id="300" r:id="rId18"/>
    <p:sldId id="301" r:id="rId19"/>
    <p:sldId id="302" r:id="rId20"/>
    <p:sldId id="303" r:id="rId21"/>
    <p:sldId id="304" r:id="rId22"/>
    <p:sldId id="309" r:id="rId23"/>
    <p:sldId id="305" r:id="rId24"/>
    <p:sldId id="308" r:id="rId25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7"/>
    <p:restoredTop sz="94268"/>
  </p:normalViewPr>
  <p:slideViewPr>
    <p:cSldViewPr snapToGrid="0">
      <p:cViewPr>
        <p:scale>
          <a:sx n="52" d="100"/>
          <a:sy n="52" d="100"/>
        </p:scale>
        <p:origin x="7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29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150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DAB0E-DBB7-B5B7-DD5E-0CB9B02FC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E7C09-25BC-219F-511C-8ABAFAE5B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843479-2358-7019-EA9A-67F9E2E88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32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1E5E15-49FB-2953-B3D2-FBB054C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2">
            <a:extLst>
              <a:ext uri="{FF2B5EF4-FFF2-40B4-BE49-F238E27FC236}">
                <a16:creationId xmlns:a16="http://schemas.microsoft.com/office/drawing/2014/main" id="{2930C2C6-7C05-B417-C3F2-8A4CC1B064B7}"/>
              </a:ext>
            </a:extLst>
          </p:cNvPr>
          <p:cNvSpPr/>
          <p:nvPr/>
        </p:nvSpPr>
        <p:spPr>
          <a:xfrm>
            <a:off x="-1" y="-1719700"/>
            <a:ext cx="18732843" cy="120067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Freeform 3">
            <a:extLst>
              <a:ext uri="{FF2B5EF4-FFF2-40B4-BE49-F238E27FC236}">
                <a16:creationId xmlns:a16="http://schemas.microsoft.com/office/drawing/2014/main" id="{7437C41C-A59E-87E4-D343-B2DE804A266B}"/>
              </a:ext>
            </a:extLst>
          </p:cNvPr>
          <p:cNvSpPr/>
          <p:nvPr/>
        </p:nvSpPr>
        <p:spPr>
          <a:xfrm>
            <a:off x="-929811" y="1754659"/>
            <a:ext cx="5279389" cy="598551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553123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5"/>
          <p:cNvSpPr/>
          <p:nvPr/>
        </p:nvSpPr>
        <p:spPr>
          <a:xfrm>
            <a:off x="-1419951" y="6560032"/>
            <a:ext cx="20755900" cy="53965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0" name="Freeform 6"/>
          <p:cNvSpPr/>
          <p:nvPr/>
        </p:nvSpPr>
        <p:spPr>
          <a:xfrm rot="1314557">
            <a:off x="12684838" y="2198095"/>
            <a:ext cx="5854206" cy="653106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68D19D-1BD8-EE40-5355-3710F8EDA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16187" y="-221290"/>
            <a:ext cx="11090175" cy="1136983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2"/>
          <p:cNvSpPr/>
          <p:nvPr/>
        </p:nvSpPr>
        <p:spPr>
          <a:xfrm>
            <a:off x="0" y="-1693543"/>
            <a:ext cx="18732843" cy="1217969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Freeform 3"/>
          <p:cNvSpPr/>
          <p:nvPr/>
        </p:nvSpPr>
        <p:spPr>
          <a:xfrm>
            <a:off x="-1053379" y="2049179"/>
            <a:ext cx="5526525" cy="570274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6" name="Sermon Title"/>
          <p:cNvSpPr txBox="1"/>
          <p:nvPr/>
        </p:nvSpPr>
        <p:spPr>
          <a:xfrm>
            <a:off x="1311247" y="7751928"/>
            <a:ext cx="15665505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6">
                    <a:lumOff val="18921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en-US" sz="8000" b="1" dirty="0">
                <a:solidFill>
                  <a:schemeClr val="bg1"/>
                </a:solidFill>
              </a:rPr>
              <a:t>The Rhythm of Repentance</a:t>
            </a:r>
            <a:endParaRPr sz="8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232DD-9FC9-15B8-357A-387E9C325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F9E91A-C8F6-3E64-367D-87A29DA5883D}"/>
              </a:ext>
            </a:extLst>
          </p:cNvPr>
          <p:cNvSpPr txBox="1"/>
          <p:nvPr/>
        </p:nvSpPr>
        <p:spPr>
          <a:xfrm>
            <a:off x="12827000" y="9296113"/>
            <a:ext cx="5015153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The Rhythms of Faith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A3E381-3BA6-C87B-71DE-C99CCBB1B4AE}"/>
              </a:ext>
            </a:extLst>
          </p:cNvPr>
          <p:cNvSpPr txBox="1"/>
          <p:nvPr/>
        </p:nvSpPr>
        <p:spPr>
          <a:xfrm>
            <a:off x="2520092" y="841674"/>
            <a:ext cx="12623800" cy="110799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800000"/>
                </a:highlight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Definition of Repentance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B12092-57C7-C67F-44C4-B31F816E9903}"/>
              </a:ext>
            </a:extLst>
          </p:cNvPr>
          <p:cNvSpPr txBox="1"/>
          <p:nvPr/>
        </p:nvSpPr>
        <p:spPr>
          <a:xfrm>
            <a:off x="953847" y="3212206"/>
            <a:ext cx="16888306" cy="544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 heart-felt turning away from </a:t>
            </a:r>
            <a:r>
              <a:rPr kumimoji="0" lang="en-US" sz="5800" b="1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sin</a:t>
            </a:r>
            <a:r>
              <a:rPr lang="en-US" sz="5800" b="1" dirty="0">
                <a:solidFill>
                  <a:schemeClr val="tx1"/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5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back to </a:t>
            </a:r>
            <a:r>
              <a:rPr kumimoji="0" lang="en-US" sz="5800" b="1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God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800" b="1" dirty="0">
              <a:solidFill>
                <a:schemeClr val="tx1"/>
              </a:solidFill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 change of </a:t>
            </a:r>
            <a:r>
              <a:rPr kumimoji="0" lang="en-US" sz="5800" b="1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heart, mind, attitude, direction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800" b="1" i="1" dirty="0">
              <a:solidFill>
                <a:schemeClr val="tx1"/>
              </a:solidFill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indent="0" algn="l" defTabSz="9144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800" b="1" dirty="0">
                <a:solidFill>
                  <a:schemeClr val="tx1"/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Transformed by the Holy Spirit!  </a:t>
            </a:r>
            <a:endParaRPr lang="en-US" sz="5800" b="1" i="1" dirty="0">
              <a:solidFill>
                <a:schemeClr val="tx1"/>
              </a:solidFill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74174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D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130B2-66DD-87D0-A1D8-7FF29646C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0AE551-5FB5-74EA-E8EF-3740F7CDD471}"/>
              </a:ext>
            </a:extLst>
          </p:cNvPr>
          <p:cNvSpPr txBox="1"/>
          <p:nvPr/>
        </p:nvSpPr>
        <p:spPr>
          <a:xfrm>
            <a:off x="2798033" y="3285481"/>
            <a:ext cx="12691934" cy="51706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tabLst/>
            </a:pPr>
            <a:r>
              <a:rPr lang="en-US" sz="8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1.  It confronts our </a:t>
            </a:r>
            <a:r>
              <a:rPr lang="en-US" sz="8000" b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pride</a:t>
            </a:r>
          </a:p>
          <a:p>
            <a:pPr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tabLst/>
            </a:pPr>
            <a:r>
              <a:rPr lang="en-US" sz="8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2.  It disrupts our </a:t>
            </a:r>
            <a:r>
              <a:rPr lang="en-US" sz="8000" b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comfort</a:t>
            </a:r>
          </a:p>
          <a:p>
            <a:pPr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tabLst/>
            </a:pPr>
            <a:r>
              <a:rPr lang="en-US" sz="8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3.  It </a:t>
            </a:r>
            <a:r>
              <a:rPr lang="en-US" sz="8000" b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breaks </a:t>
            </a:r>
            <a:r>
              <a:rPr lang="en-US" sz="8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us open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783375-0759-F01F-4AF7-959EB2B03F41}"/>
              </a:ext>
            </a:extLst>
          </p:cNvPr>
          <p:cNvSpPr txBox="1"/>
          <p:nvPr/>
        </p:nvSpPr>
        <p:spPr>
          <a:xfrm>
            <a:off x="3339512" y="1326306"/>
            <a:ext cx="10404449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Why </a:t>
            </a:r>
            <a:r>
              <a:rPr lang="en-US" sz="5400" b="1" dirty="0">
                <a:solidFill>
                  <a:schemeClr val="accent2">
                    <a:lumMod val="50000"/>
                  </a:schemeClr>
                </a:solidFill>
                <a:latin typeface="Apple Braille" pitchFamily="2" charset="0"/>
              </a:rPr>
              <a:t>Do </a:t>
            </a:r>
            <a:r>
              <a:rPr kumimoji="0" lang="en-US" sz="54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We Resist Repentance?</a:t>
            </a:r>
          </a:p>
        </p:txBody>
      </p:sp>
    </p:spTree>
    <p:extLst>
      <p:ext uri="{BB962C8B-B14F-4D97-AF65-F5344CB8AC3E}">
        <p14:creationId xmlns:p14="http://schemas.microsoft.com/office/powerpoint/2010/main" val="30671250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D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58AF1F-43B0-3269-00AB-D04FFF0CE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56FE75-A3C5-0660-4766-0F9DC6723503}"/>
              </a:ext>
            </a:extLst>
          </p:cNvPr>
          <p:cNvSpPr txBox="1"/>
          <p:nvPr/>
        </p:nvSpPr>
        <p:spPr>
          <a:xfrm>
            <a:off x="3496807" y="543243"/>
            <a:ext cx="10218501" cy="92332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Why do we Resist Repentance?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938D6C-5D81-D09B-D6D3-667465494975}"/>
              </a:ext>
            </a:extLst>
          </p:cNvPr>
          <p:cNvSpPr txBox="1"/>
          <p:nvPr/>
        </p:nvSpPr>
        <p:spPr>
          <a:xfrm>
            <a:off x="963827" y="5883510"/>
            <a:ext cx="16533341" cy="36625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“Don’t you see how wonderfully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kind, tolerant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, and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patient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God is with you?.... his kindness is intended to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turn you from your sin.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”</a:t>
            </a:r>
            <a:endParaRPr lang="en-US" sz="400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Romans 4:2 (NLT)</a:t>
            </a:r>
            <a:endParaRPr kumimoji="0" lang="en-US" sz="4800" b="1" i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8DDA85-94AE-EAB5-3FF9-F5C18578CC07}"/>
              </a:ext>
            </a:extLst>
          </p:cNvPr>
          <p:cNvSpPr txBox="1"/>
          <p:nvPr/>
        </p:nvSpPr>
        <p:spPr>
          <a:xfrm>
            <a:off x="963827" y="2344452"/>
            <a:ext cx="16360346" cy="32778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“The sacrifice God desires is a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broken heart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….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 sz="54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a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broken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and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repentant heart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.”</a:t>
            </a:r>
            <a:endParaRPr lang="en-US" sz="400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Psalm 51:17</a:t>
            </a:r>
            <a:r>
              <a:rPr lang="en-US" sz="5400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</a:t>
            </a:r>
            <a:endParaRPr kumimoji="0" lang="en-US" sz="5400" i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10635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2988-F5A8-5E65-4DBD-BA45407F3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892A57-CAFE-996B-935D-7C2F4D7299EB}"/>
              </a:ext>
            </a:extLst>
          </p:cNvPr>
          <p:cNvSpPr txBox="1"/>
          <p:nvPr/>
        </p:nvSpPr>
        <p:spPr>
          <a:xfrm>
            <a:off x="12827000" y="9296113"/>
            <a:ext cx="5015153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The Rhythms of Faith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122737-9072-4C1A-3926-67D7E2A119FE}"/>
              </a:ext>
            </a:extLst>
          </p:cNvPr>
          <p:cNvSpPr txBox="1"/>
          <p:nvPr/>
        </p:nvSpPr>
        <p:spPr>
          <a:xfrm>
            <a:off x="2508263" y="863357"/>
            <a:ext cx="12674600" cy="110799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800000"/>
                </a:highlight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Takeaway #1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DD6A2-F2CC-B1A3-7894-AC31752BA758}"/>
              </a:ext>
            </a:extLst>
          </p:cNvPr>
          <p:cNvSpPr txBox="1"/>
          <p:nvPr/>
        </p:nvSpPr>
        <p:spPr>
          <a:xfrm>
            <a:off x="603923" y="3175782"/>
            <a:ext cx="17080153" cy="56938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6600" b="1" dirty="0">
                <a:latin typeface="Apple Braille" pitchFamily="2" charset="0"/>
              </a:rPr>
              <a:t>We resist repentance because it</a:t>
            </a: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6600" b="1" i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breaks us open</a:t>
            </a:r>
            <a:r>
              <a:rPr lang="en-US" sz="6600" b="1" dirty="0">
                <a:latin typeface="Apple Braille" pitchFamily="2" charset="0"/>
              </a:rPr>
              <a:t>; but that very breaking </a:t>
            </a: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6600" b="1" dirty="0">
                <a:latin typeface="Apple Braille" pitchFamily="2" charset="0"/>
              </a:rPr>
              <a:t>is where God begins </a:t>
            </a: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6600" b="1" i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His healing &amp; restoration</a:t>
            </a:r>
            <a:r>
              <a:rPr lang="en-US" sz="6600" b="1" dirty="0">
                <a:solidFill>
                  <a:schemeClr val="tx1"/>
                </a:solidFill>
                <a:latin typeface="Apple Braille" pitchFamily="2" charset="0"/>
              </a:rPr>
              <a:t>!</a:t>
            </a:r>
            <a:endParaRPr kumimoji="0" lang="en-US" sz="6600" b="1" i="1" u="none" strike="noStrike" cap="none" spc="0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FillTx/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404656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BD536-A11D-A8E4-ED33-BF234F9F5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CE213A-DD36-155F-F0F2-4061032AEC09}"/>
              </a:ext>
            </a:extLst>
          </p:cNvPr>
          <p:cNvSpPr txBox="1"/>
          <p:nvPr/>
        </p:nvSpPr>
        <p:spPr>
          <a:xfrm>
            <a:off x="12827000" y="9296113"/>
            <a:ext cx="5015153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The Rhythms of Faith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25E916-0741-C7C8-7328-565B3F16F9D8}"/>
              </a:ext>
            </a:extLst>
          </p:cNvPr>
          <p:cNvSpPr txBox="1"/>
          <p:nvPr/>
        </p:nvSpPr>
        <p:spPr>
          <a:xfrm>
            <a:off x="2659976" y="963328"/>
            <a:ext cx="12674600" cy="110799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800000"/>
                </a:highlight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Takeaway #2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F63E04-DC94-0FE0-8D5F-10126DAC2CB5}"/>
              </a:ext>
            </a:extLst>
          </p:cNvPr>
          <p:cNvSpPr txBox="1"/>
          <p:nvPr/>
        </p:nvSpPr>
        <p:spPr>
          <a:xfrm>
            <a:off x="457199" y="3167645"/>
            <a:ext cx="17080153" cy="5032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6900" b="1" dirty="0">
                <a:latin typeface="Apple Braille" pitchFamily="2" charset="0"/>
              </a:rPr>
              <a:t>God often does His </a:t>
            </a:r>
            <a:r>
              <a:rPr lang="en-US" sz="6900" b="1" i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deepest work </a:t>
            </a:r>
            <a:r>
              <a:rPr lang="en-US" sz="6900" b="1" dirty="0">
                <a:solidFill>
                  <a:schemeClr val="tx1"/>
                </a:solidFill>
                <a:latin typeface="Apple Braille" pitchFamily="2" charset="0"/>
              </a:rPr>
              <a:t>in us </a:t>
            </a:r>
          </a:p>
          <a:p>
            <a:pPr marL="0" marR="0" indent="0" algn="ctr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6900" b="1" dirty="0">
                <a:latin typeface="Apple Braille" pitchFamily="2" charset="0"/>
              </a:rPr>
              <a:t>through the </a:t>
            </a:r>
            <a:r>
              <a:rPr lang="en-US" sz="6900" b="1" dirty="0">
                <a:solidFill>
                  <a:schemeClr val="tx1"/>
                </a:solidFill>
                <a:latin typeface="Apple Braille" pitchFamily="2" charset="0"/>
              </a:rPr>
              <a:t>seasons </a:t>
            </a:r>
          </a:p>
          <a:p>
            <a:pPr marL="0" marR="0" indent="0" algn="ctr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6900" b="1" i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we</a:t>
            </a:r>
            <a:r>
              <a:rPr lang="en-US" sz="6900" b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 </a:t>
            </a:r>
            <a:r>
              <a:rPr lang="en-US" sz="6900" b="1" i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never choose</a:t>
            </a:r>
            <a:r>
              <a:rPr lang="en-US" sz="6900" b="1" dirty="0">
                <a:solidFill>
                  <a:schemeClr val="tx1"/>
                </a:solidFill>
                <a:latin typeface="Apple Braille" pitchFamily="2" charset="0"/>
              </a:rPr>
              <a:t>!</a:t>
            </a:r>
            <a:endParaRPr kumimoji="0" lang="en-US" sz="6900" b="1" i="1" u="none" strike="noStrike" cap="none" spc="0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FillTx/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627612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9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7CEFEE-14C9-3B95-720F-7CC49980ADB0}"/>
              </a:ext>
            </a:extLst>
          </p:cNvPr>
          <p:cNvSpPr txBox="1"/>
          <p:nvPr/>
        </p:nvSpPr>
        <p:spPr>
          <a:xfrm>
            <a:off x="621956" y="3731446"/>
            <a:ext cx="17044087" cy="31700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1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“</a:t>
            </a:r>
            <a:r>
              <a:rPr kumimoji="0" lang="en-US" sz="8000" b="1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Repent</a:t>
            </a:r>
            <a:r>
              <a:rPr kumimoji="0" lang="en-US" sz="8000" b="1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, for the </a:t>
            </a:r>
            <a:r>
              <a:rPr kumimoji="0" lang="en-US" sz="8000" b="1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Kingdom</a:t>
            </a:r>
            <a:r>
              <a:rPr kumimoji="0" lang="en-US" sz="8000" b="1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 of heaven</a:t>
            </a:r>
          </a:p>
          <a:p>
            <a:pPr marL="0" marR="0" indent="0" algn="ctr" defTabSz="914400" rtl="0" fontAlgn="auto" latinLnBrk="0" hangingPunct="0"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has come near.”</a:t>
            </a:r>
            <a:endParaRPr kumimoji="0" lang="en-US" sz="8000" b="1" i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930AF0-7D03-BCD7-2510-F9716B1AE087}"/>
              </a:ext>
            </a:extLst>
          </p:cNvPr>
          <p:cNvSpPr txBox="1"/>
          <p:nvPr/>
        </p:nvSpPr>
        <p:spPr>
          <a:xfrm>
            <a:off x="4028304" y="1383957"/>
            <a:ext cx="9712410" cy="1200327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accent6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7200" b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Matthew 4:17</a:t>
            </a:r>
            <a:endParaRPr kumimoji="0" lang="en-US" sz="7200" b="1" i="0" u="none" strike="noStrike" cap="none" spc="0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uFillTx/>
              <a:latin typeface="Apple Braille" pitchFamily="2" charset="0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9B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9EEDE-1860-B683-808A-5E7E79D0E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reeform 2">
            <a:extLst>
              <a:ext uri="{FF2B5EF4-FFF2-40B4-BE49-F238E27FC236}">
                <a16:creationId xmlns:a16="http://schemas.microsoft.com/office/drawing/2014/main" id="{1E15A5B5-DD7F-0D27-BE42-3174FF7F9D65}"/>
              </a:ext>
            </a:extLst>
          </p:cNvPr>
          <p:cNvSpPr/>
          <p:nvPr/>
        </p:nvSpPr>
        <p:spPr>
          <a:xfrm>
            <a:off x="0" y="6451600"/>
            <a:ext cx="18288000" cy="3149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6" name="Freeform 3">
            <a:extLst>
              <a:ext uri="{FF2B5EF4-FFF2-40B4-BE49-F238E27FC236}">
                <a16:creationId xmlns:a16="http://schemas.microsoft.com/office/drawing/2014/main" id="{13A29468-37C9-6497-FD52-E21A086A837D}"/>
              </a:ext>
            </a:extLst>
          </p:cNvPr>
          <p:cNvSpPr/>
          <p:nvPr/>
        </p:nvSpPr>
        <p:spPr>
          <a:xfrm>
            <a:off x="0" y="1"/>
            <a:ext cx="18288000" cy="2921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3" name="Sermon Title">
            <a:extLst>
              <a:ext uri="{FF2B5EF4-FFF2-40B4-BE49-F238E27FC236}">
                <a16:creationId xmlns:a16="http://schemas.microsoft.com/office/drawing/2014/main" id="{4D353109-17D1-D6A9-77EC-D4D088060600}"/>
              </a:ext>
            </a:extLst>
          </p:cNvPr>
          <p:cNvSpPr txBox="1"/>
          <p:nvPr/>
        </p:nvSpPr>
        <p:spPr>
          <a:xfrm>
            <a:off x="2815666" y="3447500"/>
            <a:ext cx="12656669" cy="303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6">
                    <a:lumOff val="18921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8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Repentance &amp;</a:t>
            </a:r>
          </a:p>
          <a:p>
            <a:pPr algn="ctr">
              <a:spcAft>
                <a:spcPts val="1800"/>
              </a:spcAft>
            </a:pPr>
            <a:r>
              <a:rPr lang="en-US" sz="8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 Kingdom of God</a:t>
            </a:r>
            <a:endParaRPr sz="88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172182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9B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9EFC45-512F-55CC-F78B-BFEDAB5F1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725A28-FCC4-2CFE-77E0-C38875587289}"/>
              </a:ext>
            </a:extLst>
          </p:cNvPr>
          <p:cNvSpPr txBox="1"/>
          <p:nvPr/>
        </p:nvSpPr>
        <p:spPr>
          <a:xfrm>
            <a:off x="2895816" y="615225"/>
            <a:ext cx="12496368" cy="1107994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accent6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pple Braille" pitchFamily="2" charset="0"/>
              </a:rPr>
              <a:t> </a:t>
            </a:r>
            <a:r>
              <a:rPr lang="en-US" sz="6600" b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Repentance &amp; God’s Kingdom</a:t>
            </a:r>
            <a:endParaRPr kumimoji="0" lang="en-US" sz="6600" b="1" i="0" u="none" strike="noStrike" cap="none" spc="0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FillTx/>
              <a:latin typeface="Apple Braille" pitchFamily="2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6BE827-525C-81E6-229E-6B69940E54EB}"/>
              </a:ext>
            </a:extLst>
          </p:cNvPr>
          <p:cNvSpPr txBox="1"/>
          <p:nvPr/>
        </p:nvSpPr>
        <p:spPr>
          <a:xfrm>
            <a:off x="753761" y="2591816"/>
            <a:ext cx="17534239" cy="4708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143000" marR="0" indent="-1143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Repentance is the </a:t>
            </a:r>
            <a:r>
              <a:rPr kumimoji="0" lang="en-US" sz="6000" b="1" i="1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gateway</a:t>
            </a: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 to the Kingdom</a:t>
            </a:r>
          </a:p>
          <a:p>
            <a:pPr marL="1143000" marR="0" indent="-1143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60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1143000" marR="0" indent="-1143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6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Repentance aligns us with the 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King’s will</a:t>
            </a:r>
          </a:p>
          <a:p>
            <a:pPr marL="1143000" marR="0" indent="-1143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6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  <a:p>
            <a:pPr marL="1143000" marR="0" indent="-1143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6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Repentance transforms our 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perspective</a:t>
            </a:r>
            <a:endParaRPr kumimoji="0" lang="en-US" sz="6000" b="1" i="1" strike="noStrike" cap="none" spc="0" normalizeH="0" baseline="0" dirty="0">
              <a:ln>
                <a:noFill/>
              </a:ln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0C5C6-9EDB-D74F-F150-08C057A9C143}"/>
              </a:ext>
            </a:extLst>
          </p:cNvPr>
          <p:cNvSpPr txBox="1"/>
          <p:nvPr/>
        </p:nvSpPr>
        <p:spPr>
          <a:xfrm>
            <a:off x="3004018" y="7879695"/>
            <a:ext cx="12279963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“Your kingdom come, your will be done,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on earth as it is in heaven.” </a:t>
            </a:r>
            <a:r>
              <a:rPr kumimoji="0" lang="en-US" sz="4800" b="1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-- 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Matthew 6:10</a:t>
            </a: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50799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reeform 3"/>
          <p:cNvSpPr/>
          <p:nvPr/>
        </p:nvSpPr>
        <p:spPr>
          <a:xfrm>
            <a:off x="14295511" y="0"/>
            <a:ext cx="3992489" cy="10287001"/>
          </a:xfrm>
          <a:prstGeom prst="rect">
            <a:avLst/>
          </a:prstGeom>
          <a:solidFill>
            <a:srgbClr val="AE9B5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7" name="AutoShape 5"/>
          <p:cNvSpPr/>
          <p:nvPr/>
        </p:nvSpPr>
        <p:spPr>
          <a:xfrm flipH="1">
            <a:off x="14282591" y="0"/>
            <a:ext cx="1" cy="10287001"/>
          </a:xfrm>
          <a:prstGeom prst="line">
            <a:avLst/>
          </a:prstGeom>
          <a:ln w="19050">
            <a:solidFill>
              <a:srgbClr val="191918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8" name="Freeform 6"/>
          <p:cNvSpPr/>
          <p:nvPr/>
        </p:nvSpPr>
        <p:spPr>
          <a:xfrm rot="1537541">
            <a:off x="685465" y="636993"/>
            <a:ext cx="7222929" cy="782681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 sz="300"/>
            </a:pPr>
            <a:endParaRPr dirty="0"/>
          </a:p>
        </p:txBody>
      </p:sp>
      <p:sp>
        <p:nvSpPr>
          <p:cNvPr id="139" name="Freeform 8"/>
          <p:cNvSpPr/>
          <p:nvPr/>
        </p:nvSpPr>
        <p:spPr>
          <a:xfrm>
            <a:off x="7769628" y="699154"/>
            <a:ext cx="7989011" cy="8229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7" y="0"/>
                </a:moveTo>
                <a:lnTo>
                  <a:pt x="21053" y="0"/>
                </a:lnTo>
                <a:cubicBezTo>
                  <a:pt x="21198" y="0"/>
                  <a:pt x="21337" y="56"/>
                  <a:pt x="21440" y="156"/>
                </a:cubicBezTo>
                <a:cubicBezTo>
                  <a:pt x="21542" y="255"/>
                  <a:pt x="21600" y="390"/>
                  <a:pt x="21600" y="531"/>
                </a:cubicBezTo>
                <a:lnTo>
                  <a:pt x="21600" y="21069"/>
                </a:lnTo>
                <a:cubicBezTo>
                  <a:pt x="21600" y="21210"/>
                  <a:pt x="21542" y="21345"/>
                  <a:pt x="21440" y="21444"/>
                </a:cubicBezTo>
                <a:cubicBezTo>
                  <a:pt x="21337" y="21544"/>
                  <a:pt x="21198" y="21600"/>
                  <a:pt x="21053" y="21600"/>
                </a:cubicBezTo>
                <a:lnTo>
                  <a:pt x="547" y="21600"/>
                </a:lnTo>
                <a:cubicBezTo>
                  <a:pt x="245" y="21600"/>
                  <a:pt x="0" y="21362"/>
                  <a:pt x="0" y="21069"/>
                </a:cubicBezTo>
                <a:lnTo>
                  <a:pt x="0" y="531"/>
                </a:lnTo>
                <a:cubicBezTo>
                  <a:pt x="0" y="238"/>
                  <a:pt x="245" y="0"/>
                  <a:pt x="547" y="0"/>
                </a:cubicBezTo>
                <a:close/>
              </a:path>
            </a:pathLst>
          </a:custGeom>
          <a:solidFill>
            <a:srgbClr val="EFEAE4"/>
          </a:solidFill>
          <a:ln w="19050" cap="rnd">
            <a:solidFill>
              <a:srgbClr val="191918"/>
            </a:solidFill>
          </a:ln>
        </p:spPr>
        <p:txBody>
          <a:bodyPr lIns="45719" rIns="45719"/>
          <a:lstStyle/>
          <a:p>
            <a:endParaRPr sz="4400" b="1" dirty="0">
              <a:latin typeface="Apple Braille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F4BB38-432C-9B7D-2638-AF15768347D7}"/>
              </a:ext>
            </a:extLst>
          </p:cNvPr>
          <p:cNvSpPr txBox="1"/>
          <p:nvPr/>
        </p:nvSpPr>
        <p:spPr>
          <a:xfrm>
            <a:off x="7974154" y="1832787"/>
            <a:ext cx="7579957" cy="69865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Braille" pitchFamily="2" charset="0"/>
                <a:sym typeface="Calibri"/>
              </a:rPr>
              <a:t>“People on earth hate</a:t>
            </a: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US" sz="5400" b="1" dirty="0">
                <a:latin typeface="Apple Braille" pitchFamily="2" charset="0"/>
              </a:rPr>
              <a:t>to hear the word </a:t>
            </a: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US" sz="5400" b="1" dirty="0">
                <a:latin typeface="Apple Braille" pitchFamily="2" charset="0"/>
              </a:rPr>
              <a:t>‘repent.’  Those in hell</a:t>
            </a: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Braille" pitchFamily="2" charset="0"/>
                <a:sym typeface="Calibri"/>
              </a:rPr>
              <a:t>wish they could hear</a:t>
            </a: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US" sz="5400" b="1" dirty="0">
                <a:latin typeface="Apple Braille" pitchFamily="2" charset="0"/>
              </a:rPr>
              <a:t>it just once more.”</a:t>
            </a: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pple Braille" pitchFamily="2" charset="0"/>
              <a:sym typeface="Calibri"/>
            </a:endParaRPr>
          </a:p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US" sz="5400" dirty="0">
                <a:latin typeface="Apple Braille" pitchFamily="2" charset="0"/>
              </a:rPr>
              <a:t>A.W. Tozer</a:t>
            </a:r>
            <a:r>
              <a:rPr kumimoji="0" lang="en-US" sz="5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Braille" pitchFamily="2" charset="0"/>
                <a:sym typeface="Calibri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8F6D3-8B68-16AC-7C68-E431A02F7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94D3BD-E4D9-3754-2B52-EEE683C9FEB6}"/>
              </a:ext>
            </a:extLst>
          </p:cNvPr>
          <p:cNvSpPr txBox="1"/>
          <p:nvPr/>
        </p:nvSpPr>
        <p:spPr>
          <a:xfrm>
            <a:off x="12827000" y="9296113"/>
            <a:ext cx="5015153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The Rhythms of Faith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96ADF1-9D03-0CFE-A807-60E157E6738A}"/>
              </a:ext>
            </a:extLst>
          </p:cNvPr>
          <p:cNvSpPr txBox="1"/>
          <p:nvPr/>
        </p:nvSpPr>
        <p:spPr>
          <a:xfrm>
            <a:off x="1803400" y="718106"/>
            <a:ext cx="12674600" cy="110799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800000"/>
                </a:highlight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Takeaway #3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6B2641-4153-E646-5AA4-A2C062AE1B34}"/>
              </a:ext>
            </a:extLst>
          </p:cNvPr>
          <p:cNvSpPr txBox="1"/>
          <p:nvPr/>
        </p:nvSpPr>
        <p:spPr>
          <a:xfrm>
            <a:off x="762000" y="2860368"/>
            <a:ext cx="17080153" cy="56015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7200" b="1" dirty="0">
                <a:latin typeface="Apple Braille" pitchFamily="2" charset="0"/>
              </a:rPr>
              <a:t>Repentance isn’t just how we enter the </a:t>
            </a:r>
            <a:r>
              <a:rPr lang="en-US" sz="7200" b="1" i="1" dirty="0">
                <a:solidFill>
                  <a:schemeClr val="accent2">
                    <a:lumMod val="50000"/>
                  </a:schemeClr>
                </a:solidFill>
                <a:latin typeface="Apple Braille" pitchFamily="2" charset="0"/>
              </a:rPr>
              <a:t>Kingdom</a:t>
            </a:r>
            <a:r>
              <a:rPr lang="en-US" sz="7200" b="1" dirty="0">
                <a:latin typeface="Apple Braille" pitchFamily="2" charset="0"/>
              </a:rPr>
              <a:t> — </a:t>
            </a:r>
          </a:p>
          <a:p>
            <a:pPr marL="0" marR="0" indent="0" algn="ctr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7200" b="1" dirty="0">
                <a:latin typeface="Apple Braille" pitchFamily="2" charset="0"/>
              </a:rPr>
              <a:t>it’s the </a:t>
            </a:r>
            <a:r>
              <a:rPr lang="en-US" sz="7200" b="1" i="1" dirty="0">
                <a:solidFill>
                  <a:schemeClr val="accent2">
                    <a:lumMod val="50000"/>
                  </a:schemeClr>
                </a:solidFill>
                <a:latin typeface="Apple Braille" pitchFamily="2" charset="0"/>
              </a:rPr>
              <a:t>daily rhythm </a:t>
            </a:r>
            <a:r>
              <a:rPr lang="en-US" sz="7200" b="1" dirty="0">
                <a:latin typeface="Apple Braille" pitchFamily="2" charset="0"/>
              </a:rPr>
              <a:t>that shapes </a:t>
            </a:r>
            <a:r>
              <a:rPr lang="en-US" sz="7200" b="1" i="1" dirty="0">
                <a:solidFill>
                  <a:schemeClr val="accent2">
                    <a:lumMod val="50000"/>
                  </a:schemeClr>
                </a:solidFill>
                <a:latin typeface="Apple Braille" pitchFamily="2" charset="0"/>
              </a:rPr>
              <a:t>how we live </a:t>
            </a:r>
            <a:r>
              <a:rPr lang="en-US" sz="7200" b="1" dirty="0">
                <a:latin typeface="Apple Braille" pitchFamily="2" charset="0"/>
              </a:rPr>
              <a:t>and </a:t>
            </a:r>
            <a:r>
              <a:rPr lang="en-US" sz="7200" b="1" dirty="0">
                <a:solidFill>
                  <a:schemeClr val="accent2">
                    <a:lumMod val="50000"/>
                  </a:schemeClr>
                </a:solidFill>
                <a:latin typeface="Apple Braille" pitchFamily="2" charset="0"/>
              </a:rPr>
              <a:t>G.R.O.W.</a:t>
            </a:r>
            <a:r>
              <a:rPr lang="en-US" sz="7200" b="1" dirty="0">
                <a:latin typeface="Apple Braille" pitchFamily="2" charset="0"/>
              </a:rPr>
              <a:t> in It!</a:t>
            </a:r>
            <a:endParaRPr kumimoji="0" lang="en-US" sz="7200" b="1" i="1" u="none" strike="noStrike" cap="none" spc="0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FillTx/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038564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9B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E08654-190C-95B3-4FEA-AEE3603F3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reeform 2">
            <a:extLst>
              <a:ext uri="{FF2B5EF4-FFF2-40B4-BE49-F238E27FC236}">
                <a16:creationId xmlns:a16="http://schemas.microsoft.com/office/drawing/2014/main" id="{CEC90BEF-8413-7A08-C872-CEB2A846CF79}"/>
              </a:ext>
            </a:extLst>
          </p:cNvPr>
          <p:cNvSpPr/>
          <p:nvPr/>
        </p:nvSpPr>
        <p:spPr>
          <a:xfrm>
            <a:off x="0" y="6451600"/>
            <a:ext cx="18288000" cy="3149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6" name="Freeform 3">
            <a:extLst>
              <a:ext uri="{FF2B5EF4-FFF2-40B4-BE49-F238E27FC236}">
                <a16:creationId xmlns:a16="http://schemas.microsoft.com/office/drawing/2014/main" id="{F2ED4550-794F-98E2-9723-94262037248F}"/>
              </a:ext>
            </a:extLst>
          </p:cNvPr>
          <p:cNvSpPr/>
          <p:nvPr/>
        </p:nvSpPr>
        <p:spPr>
          <a:xfrm>
            <a:off x="0" y="1"/>
            <a:ext cx="18288000" cy="2921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3" name="Sermon Title">
            <a:extLst>
              <a:ext uri="{FF2B5EF4-FFF2-40B4-BE49-F238E27FC236}">
                <a16:creationId xmlns:a16="http://schemas.microsoft.com/office/drawing/2014/main" id="{3C5CF905-50FA-CDF2-4F18-BACD02091B3F}"/>
              </a:ext>
            </a:extLst>
          </p:cNvPr>
          <p:cNvSpPr txBox="1"/>
          <p:nvPr/>
        </p:nvSpPr>
        <p:spPr>
          <a:xfrm>
            <a:off x="3094592" y="3447500"/>
            <a:ext cx="12098824" cy="2785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6">
                    <a:lumOff val="18921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ctr">
              <a:spcAft>
                <a:spcPts val="1800"/>
              </a:spcAft>
            </a:pPr>
            <a:r>
              <a:rPr lang="en-US" sz="8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Repentance:</a:t>
            </a:r>
          </a:p>
          <a:p>
            <a:pPr algn="ctr">
              <a:spcAft>
                <a:spcPts val="1800"/>
              </a:spcAft>
            </a:pPr>
            <a:r>
              <a:rPr lang="en-US" sz="8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3 Misunderstandings</a:t>
            </a:r>
            <a:endParaRPr sz="80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129276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D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DD3F5-9201-3F86-51E4-0A2648719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3E33B8-9473-2521-FB0A-BE9CE88B1356}"/>
              </a:ext>
            </a:extLst>
          </p:cNvPr>
          <p:cNvSpPr txBox="1"/>
          <p:nvPr/>
        </p:nvSpPr>
        <p:spPr>
          <a:xfrm>
            <a:off x="4769709" y="591328"/>
            <a:ext cx="7756288" cy="101566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Misunderstanding #1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C1515-0232-041C-AF86-265BD6C09B35}"/>
              </a:ext>
            </a:extLst>
          </p:cNvPr>
          <p:cNvSpPr txBox="1"/>
          <p:nvPr/>
        </p:nvSpPr>
        <p:spPr>
          <a:xfrm>
            <a:off x="1087394" y="2693773"/>
            <a:ext cx="16508628" cy="7679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kumimoji="0" lang="en-US" sz="8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Repentance is just saying sorry!</a:t>
            </a:r>
            <a:endParaRPr lang="en-US" sz="6000" dirty="0"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The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Truth: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Genuine repentance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involves 3 stages:</a:t>
            </a:r>
            <a:r>
              <a:rPr lang="en-US" sz="44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</a:t>
            </a:r>
            <a:endParaRPr lang="en-US" sz="4400" b="1" i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Acknowledge / Confess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Godly sorrow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Turn &amp; walk in obedience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800" b="1" i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88850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D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5D856B-B81E-E1CA-4534-56A3184A9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661B13-C230-0820-89EF-C3292B7E7247}"/>
              </a:ext>
            </a:extLst>
          </p:cNvPr>
          <p:cNvSpPr txBox="1"/>
          <p:nvPr/>
        </p:nvSpPr>
        <p:spPr>
          <a:xfrm>
            <a:off x="185351" y="1404015"/>
            <a:ext cx="17917297" cy="7478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“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Godly sorrow 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brings repentance that leads to salvation &amp; leaves no regrets.”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-- </a:t>
            </a:r>
            <a:r>
              <a:rPr lang="en-US" sz="44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2 Corinthians 7:10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“Repent, then, and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turn to God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,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so that your sins may be wiped out,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that times of refreshing may come.”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-- Acts 3:19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</a:t>
            </a:r>
            <a:endParaRPr kumimoji="0" lang="en-US" sz="6000" b="1" i="1" strike="noStrike" cap="none" spc="0" normalizeH="0" baseline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43894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D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BFE617-9013-1992-1541-D840646EF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436B7B-FEBC-CC0A-A3D8-1D4BA610AD0B}"/>
              </a:ext>
            </a:extLst>
          </p:cNvPr>
          <p:cNvSpPr txBox="1"/>
          <p:nvPr/>
        </p:nvSpPr>
        <p:spPr>
          <a:xfrm>
            <a:off x="4868563" y="656817"/>
            <a:ext cx="7756288" cy="101566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Misunderstanding #2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F5D6AC-F6B3-3A81-44AC-32DBF17DC2C5}"/>
              </a:ext>
            </a:extLst>
          </p:cNvPr>
          <p:cNvSpPr txBox="1"/>
          <p:nvPr/>
        </p:nvSpPr>
        <p:spPr>
          <a:xfrm>
            <a:off x="667264" y="2292087"/>
            <a:ext cx="16953471" cy="4662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kumimoji="0" lang="en-US" sz="7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Repentance brings instant healing!</a:t>
            </a:r>
            <a:endParaRPr lang="en-US" sz="780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The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Truth: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God </a:t>
            </a:r>
            <a:r>
              <a:rPr kumimoji="0" lang="en-US" sz="4800" b="1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forgives </a:t>
            </a:r>
            <a:r>
              <a:rPr kumimoji="0" lang="en-US" sz="48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instantly, but </a:t>
            </a:r>
            <a:endParaRPr lang="en-US" sz="4800" b="1" i="1" dirty="0"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              healing &amp; restoration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is a journey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DB50F9-6194-3C3A-E3BD-87781319F87B}"/>
              </a:ext>
            </a:extLst>
          </p:cNvPr>
          <p:cNvSpPr txBox="1"/>
          <p:nvPr/>
        </p:nvSpPr>
        <p:spPr>
          <a:xfrm>
            <a:off x="4423720" y="7086124"/>
            <a:ext cx="9144000" cy="32008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Stay humble &amp; steadfast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Walk with Him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Be obedient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b="1" i="1" dirty="0"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25909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D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A7335-AFE4-BD1E-A78A-A0A68FABA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67CB7-D74E-21F8-12CA-AB96020ED7CF}"/>
              </a:ext>
            </a:extLst>
          </p:cNvPr>
          <p:cNvSpPr txBox="1"/>
          <p:nvPr/>
        </p:nvSpPr>
        <p:spPr>
          <a:xfrm>
            <a:off x="185351" y="1087334"/>
            <a:ext cx="17917297" cy="77251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“Have 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mercy</a:t>
            </a:r>
            <a:r>
              <a:rPr lang="en-US" sz="60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on me, O God!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”  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-- </a:t>
            </a:r>
            <a:r>
              <a:rPr lang="en-US" sz="44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Psalm 51:1</a:t>
            </a:r>
            <a:endParaRPr lang="en-US" sz="480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685800" marR="0" indent="-68580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n"/>
              <a:tabLst/>
            </a:pPr>
            <a:endParaRPr lang="en-US" sz="4800" b="1" i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“Create in me a pure heart, O God, and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renew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a steadfast spirit within me …..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Restore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to me the joy of your salvation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And grant me a willing spirit to sustain me.”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-- </a:t>
            </a:r>
            <a:r>
              <a:rPr lang="en-US" sz="44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Psalm 51:10, 12</a:t>
            </a:r>
            <a:endParaRPr kumimoji="0" lang="en-US" sz="6600" b="1" i="1" strike="noStrike" cap="none" spc="0" normalizeH="0" baseline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413295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D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EAAD7-E432-2C13-7C11-157494C36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CB4B4-35D0-3710-2738-D89CA6C74BDB}"/>
              </a:ext>
            </a:extLst>
          </p:cNvPr>
          <p:cNvSpPr txBox="1"/>
          <p:nvPr/>
        </p:nvSpPr>
        <p:spPr>
          <a:xfrm>
            <a:off x="4571997" y="693547"/>
            <a:ext cx="7756288" cy="101566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Misunderstanding #3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42E81F-A67E-9F7C-E0E9-A634F8812119}"/>
              </a:ext>
            </a:extLst>
          </p:cNvPr>
          <p:cNvSpPr txBox="1"/>
          <p:nvPr/>
        </p:nvSpPr>
        <p:spPr>
          <a:xfrm>
            <a:off x="667262" y="2409384"/>
            <a:ext cx="16953471" cy="46166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kumimoji="0" lang="en-US" sz="7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Repentance is only for “</a:t>
            </a:r>
            <a:r>
              <a:rPr kumimoji="0" lang="en-US" sz="7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big sins”!</a:t>
            </a:r>
            <a:endParaRPr lang="en-US" sz="7800" dirty="0"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The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Truth: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We fall short daily in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FillTx/>
                <a:latin typeface="Apple Braille" pitchFamily="2" charset="0"/>
                <a:sym typeface="Calibri"/>
              </a:rPr>
              <a:t> thoughts, motives &amp; decisions! </a:t>
            </a:r>
            <a:endParaRPr lang="en-US" sz="48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C8DE27-8138-463D-F369-A4FCA379FD69}"/>
              </a:ext>
            </a:extLst>
          </p:cNvPr>
          <p:cNvSpPr txBox="1"/>
          <p:nvPr/>
        </p:nvSpPr>
        <p:spPr>
          <a:xfrm>
            <a:off x="4571997" y="7287611"/>
            <a:ext cx="9144000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In repentant &amp; rest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In quietness &amp; trust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b="1" i="1" dirty="0"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37589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6D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B8EC06-0924-2164-908E-0FBA82ECC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3841CD-0CBC-1938-91A6-01A823E1370A}"/>
              </a:ext>
            </a:extLst>
          </p:cNvPr>
          <p:cNvSpPr txBox="1"/>
          <p:nvPr/>
        </p:nvSpPr>
        <p:spPr>
          <a:xfrm>
            <a:off x="185351" y="865406"/>
            <a:ext cx="17917297" cy="85561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“I don’t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really understand myself,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for I want to do what is right, but I don’t do it.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 Instead I do what I hate ….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Oh, what a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miserable person 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 am!”</a:t>
            </a:r>
          </a:p>
          <a:p>
            <a:pPr marR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-- </a:t>
            </a:r>
            <a:r>
              <a:rPr lang="en-US" sz="44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Romans 5:15, 24 (NLT)</a:t>
            </a:r>
            <a:endParaRPr lang="en-US" sz="480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685800" marR="0" indent="-68580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n"/>
              <a:tabLst/>
            </a:pPr>
            <a:endParaRPr lang="en-US" sz="4800" b="1" i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pple Braille" pitchFamily="2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“In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repentance &amp; rest 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is your salvation,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in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quietness &amp; trust 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is your strength.”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-- </a:t>
            </a:r>
            <a:r>
              <a:rPr lang="en-US" sz="44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pple Braille" pitchFamily="2" charset="0"/>
              </a:rPr>
              <a:t>Isaiah 30:15</a:t>
            </a:r>
            <a:endParaRPr kumimoji="0" lang="en-US" sz="6600" b="1" i="1" strike="noStrike" cap="none" spc="0" normalizeH="0" baseline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FillTx/>
              <a:latin typeface="Apple Braille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976642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E2D91-4685-F848-80DA-1041A82F6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09CBCA-56E7-9FB2-BBC0-4A6A5D536E1F}"/>
              </a:ext>
            </a:extLst>
          </p:cNvPr>
          <p:cNvSpPr txBox="1"/>
          <p:nvPr/>
        </p:nvSpPr>
        <p:spPr>
          <a:xfrm>
            <a:off x="12827000" y="9296113"/>
            <a:ext cx="5015153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The Rhythms of Faith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97FB3B-9BD8-2148-E422-0D494DBE7B05}"/>
              </a:ext>
            </a:extLst>
          </p:cNvPr>
          <p:cNvSpPr txBox="1"/>
          <p:nvPr/>
        </p:nvSpPr>
        <p:spPr>
          <a:xfrm>
            <a:off x="2659976" y="816960"/>
            <a:ext cx="12674600" cy="110799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800000"/>
                </a:highlight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Takeaway #4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7DE473-E762-EE2A-DC9A-E9723E9B263D}"/>
              </a:ext>
            </a:extLst>
          </p:cNvPr>
          <p:cNvSpPr txBox="1"/>
          <p:nvPr/>
        </p:nvSpPr>
        <p:spPr>
          <a:xfrm>
            <a:off x="762000" y="2860368"/>
            <a:ext cx="17080153" cy="53091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7800" b="1" dirty="0">
                <a:latin typeface="Apple Braille" pitchFamily="2" charset="0"/>
              </a:rPr>
              <a:t>Repentance is not a one-time fix --</a:t>
            </a:r>
          </a:p>
          <a:p>
            <a:pPr marL="0" marR="0" indent="0" algn="ctr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lang="en-US" sz="7800" b="1" dirty="0">
                <a:solidFill>
                  <a:schemeClr val="tx1"/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it’s a </a:t>
            </a:r>
            <a:r>
              <a:rPr lang="en-US" sz="7800" b="1" i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lifelong rhythm </a:t>
            </a:r>
            <a:r>
              <a:rPr lang="en-US" sz="7800" b="1" dirty="0">
                <a:solidFill>
                  <a:schemeClr val="tx1"/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of </a:t>
            </a:r>
          </a:p>
          <a:p>
            <a:pPr marL="0" marR="0" indent="0" algn="ctr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None/>
              <a:tabLst/>
            </a:pPr>
            <a:r>
              <a:rPr kumimoji="0" lang="en-US" sz="7800" b="1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surren</a:t>
            </a:r>
            <a:r>
              <a:rPr lang="en-US" sz="7800" b="1" i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der</a:t>
            </a:r>
            <a:r>
              <a:rPr lang="en-US" sz="7800" b="1" dirty="0">
                <a:solidFill>
                  <a:schemeClr val="accent2">
                    <a:lumMod val="75000"/>
                  </a:schemeClr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7800" b="1" dirty="0">
                <a:solidFill>
                  <a:schemeClr val="tx1"/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&amp; </a:t>
            </a:r>
            <a:r>
              <a:rPr lang="en-US" sz="7800" b="1" i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realignment</a:t>
            </a:r>
            <a:r>
              <a:rPr lang="en-US" sz="7800" b="1" dirty="0">
                <a:solidFill>
                  <a:schemeClr val="accent2">
                    <a:lumMod val="50000"/>
                  </a:schemeClr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kumimoji="0" lang="en-US" sz="78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66151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57275-2836-4027-CF2F-C14F02F47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B6E99E-D039-4FD8-9A78-B19DCE3F016F}"/>
              </a:ext>
            </a:extLst>
          </p:cNvPr>
          <p:cNvSpPr txBox="1"/>
          <p:nvPr/>
        </p:nvSpPr>
        <p:spPr>
          <a:xfrm>
            <a:off x="12827000" y="9296113"/>
            <a:ext cx="5015153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The Rhythms of Faith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63BBCC-2FEC-A7C3-AF2A-88E542BDBA52}"/>
              </a:ext>
            </a:extLst>
          </p:cNvPr>
          <p:cNvSpPr txBox="1"/>
          <p:nvPr/>
        </p:nvSpPr>
        <p:spPr>
          <a:xfrm>
            <a:off x="2659976" y="616820"/>
            <a:ext cx="12674600" cy="110799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800000"/>
                </a:highlight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Today’s Takeaways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E65252-AC3F-657F-C5D2-954A572A2483}"/>
              </a:ext>
            </a:extLst>
          </p:cNvPr>
          <p:cNvSpPr txBox="1"/>
          <p:nvPr/>
        </p:nvSpPr>
        <p:spPr>
          <a:xfrm>
            <a:off x="987537" y="2309587"/>
            <a:ext cx="16681621" cy="69865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914400" marR="0" indent="-914400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AutoNum type="arabicPeriod"/>
              <a:tabLst/>
            </a:pPr>
            <a:r>
              <a:rPr lang="en-US" sz="4400" b="1" dirty="0">
                <a:latin typeface="Apple Braille" pitchFamily="2" charset="0"/>
              </a:rPr>
              <a:t>We resist repentance because it breaks us open.</a:t>
            </a:r>
          </a:p>
          <a:p>
            <a:pPr marL="914400" marR="0" indent="-914400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AutoNum type="arabicPeriod"/>
              <a:tabLst/>
            </a:pPr>
            <a:r>
              <a:rPr kumimoji="0" lang="en-US" sz="4400" b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God often does His deepest work in us through the seasons we never choose.</a:t>
            </a:r>
          </a:p>
          <a:p>
            <a:pPr marL="914400" marR="0" indent="-914400" defTabSz="914400" rtl="0" fontAlgn="auto" latinLnBrk="0" hangingPunct="0">
              <a:spcBef>
                <a:spcPts val="1200"/>
              </a:spcBef>
              <a:spcAft>
                <a:spcPts val="3000"/>
              </a:spcAft>
              <a:buClrTx/>
              <a:buSzTx/>
              <a:buFontTx/>
              <a:buAutoNum type="arabicPeriod"/>
              <a:tabLst/>
            </a:pPr>
            <a:r>
              <a:rPr lang="en-US" sz="4400" b="1" dirty="0">
                <a:solidFill>
                  <a:schemeClr val="tx1"/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Repentance isn’t just how we enter the kingdom – it’s a daily rhythm that shapes how we live &amp; G.R.O.W. in it. </a:t>
            </a:r>
          </a:p>
          <a:p>
            <a:pPr marL="914400" indent="-914400">
              <a:spcBef>
                <a:spcPts val="1200"/>
              </a:spcBef>
              <a:spcAft>
                <a:spcPts val="3000"/>
              </a:spcAft>
              <a:buFontTx/>
              <a:buAutoNum type="arabicPeriod"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  <a:ea typeface="Verdana" panose="020B0604030504040204" pitchFamily="34" charset="0"/>
                <a:cs typeface="Verdana" panose="020B0604030504040204" pitchFamily="34" charset="0"/>
              </a:rPr>
              <a:t>Repentance isn’t a one-time fix – it’s a lifelong rhythm of surrender &amp; realignment.</a:t>
            </a:r>
            <a:endParaRPr kumimoji="0" lang="en-US" sz="4400" b="1" u="none" strike="noStrike" cap="none" spc="0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FillTx/>
              <a:latin typeface="Apple Braille" pitchFamily="2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12777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A471B-244F-A107-1C8B-5C9347D3A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5">
            <a:extLst>
              <a:ext uri="{FF2B5EF4-FFF2-40B4-BE49-F238E27FC236}">
                <a16:creationId xmlns:a16="http://schemas.microsoft.com/office/drawing/2014/main" id="{C71DAD76-45FA-05FA-07B5-0F7B22590866}"/>
              </a:ext>
            </a:extLst>
          </p:cNvPr>
          <p:cNvSpPr/>
          <p:nvPr/>
        </p:nvSpPr>
        <p:spPr>
          <a:xfrm>
            <a:off x="-1233950" y="7219267"/>
            <a:ext cx="20755900" cy="53965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0" name="Freeform 6">
            <a:extLst>
              <a:ext uri="{FF2B5EF4-FFF2-40B4-BE49-F238E27FC236}">
                <a16:creationId xmlns:a16="http://schemas.microsoft.com/office/drawing/2014/main" id="{D2AAFD94-19CB-6130-4B3E-8A3835851819}"/>
              </a:ext>
            </a:extLst>
          </p:cNvPr>
          <p:cNvSpPr/>
          <p:nvPr/>
        </p:nvSpPr>
        <p:spPr>
          <a:xfrm rot="1314557">
            <a:off x="13450959" y="2386077"/>
            <a:ext cx="5854206" cy="653106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3FEFE6-FB5A-0637-9376-F2E21F94B347}"/>
              </a:ext>
            </a:extLst>
          </p:cNvPr>
          <p:cNvSpPr txBox="1"/>
          <p:nvPr/>
        </p:nvSpPr>
        <p:spPr>
          <a:xfrm>
            <a:off x="408386" y="926480"/>
            <a:ext cx="13282899" cy="7371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pple Braille" pitchFamily="2" charset="0"/>
                <a:sym typeface="Calibri"/>
              </a:rPr>
              <a:t>Self-reflective Questions:</a:t>
            </a:r>
            <a:endParaRPr lang="en-US" sz="5400" b="1" dirty="0">
              <a:solidFill>
                <a:schemeClr val="tx1"/>
              </a:solidFill>
              <a:latin typeface="Apple Braille" pitchFamily="2" charset="0"/>
            </a:endParaRPr>
          </a:p>
          <a:p>
            <a:pPr marL="742950" marR="0" indent="-742950" defTabSz="914400" rtl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4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Braille" pitchFamily="2" charset="0"/>
                <a:sym typeface="Calibri"/>
              </a:rPr>
              <a:t>Have I allowed </a:t>
            </a:r>
            <a:r>
              <a:rPr kumimoji="0" lang="en-US" sz="4600" b="1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pride, busyness </a:t>
            </a:r>
            <a:r>
              <a:rPr lang="en-US" sz="4600" b="1" dirty="0">
                <a:latin typeface="Apple Braille" pitchFamily="2" charset="0"/>
              </a:rPr>
              <a:t>or </a:t>
            </a:r>
            <a:r>
              <a:rPr kumimoji="0" lang="en-US" sz="4600" b="1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distraction</a:t>
            </a:r>
            <a:r>
              <a:rPr kumimoji="0" lang="en-US" sz="4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Braille" pitchFamily="2" charset="0"/>
                <a:sym typeface="Calibri"/>
              </a:rPr>
              <a:t> to dull my need for repentance?</a:t>
            </a:r>
          </a:p>
          <a:p>
            <a:pPr marL="742950" marR="0" indent="-74295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endParaRPr lang="en-US" sz="4600" b="1" dirty="0">
              <a:latin typeface="Apple Braille" pitchFamily="2" charset="0"/>
            </a:endParaRPr>
          </a:p>
          <a:p>
            <a:pPr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600" b="1" dirty="0">
                <a:latin typeface="Apple Braille" pitchFamily="2" charset="0"/>
              </a:rPr>
              <a:t>2.  When was the last time I experienced </a:t>
            </a:r>
            <a:r>
              <a:rPr lang="en-US" sz="4600" b="1" dirty="0">
                <a:solidFill>
                  <a:schemeClr val="accent6">
                    <a:lumMod val="50000"/>
                  </a:schemeClr>
                </a:solidFill>
                <a:latin typeface="Apple Braille" pitchFamily="2" charset="0"/>
              </a:rPr>
              <a:t>godly 	sorrow?</a:t>
            </a:r>
          </a:p>
          <a:p>
            <a:pPr marL="742950" marR="0" indent="-74295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sz="4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pple Braille" pitchFamily="2" charset="0"/>
              <a:sym typeface="Calibri"/>
            </a:endParaRPr>
          </a:p>
          <a:p>
            <a:pPr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Braille" pitchFamily="2" charset="0"/>
                <a:sym typeface="Calibri"/>
              </a:rPr>
              <a:t>3.  What is </a:t>
            </a:r>
            <a:r>
              <a:rPr kumimoji="0" lang="en-US" sz="4600" b="1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one area </a:t>
            </a:r>
            <a:r>
              <a:rPr kumimoji="0" lang="en-US" sz="4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Braille" pitchFamily="2" charset="0"/>
                <a:sym typeface="Calibri"/>
              </a:rPr>
              <a:t>the Spirit is inviting me to 	</a:t>
            </a:r>
            <a:r>
              <a:rPr kumimoji="0" lang="en-US" sz="4600" b="1" i="1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pple Braille" pitchFamily="2" charset="0"/>
                <a:sym typeface="Calibri"/>
              </a:rPr>
              <a:t>surrender</a:t>
            </a:r>
            <a:r>
              <a:rPr kumimoji="0" lang="en-US" sz="4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Braille" pitchFamily="2" charset="0"/>
                <a:sym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0680276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CEAEFC-2F1E-60F5-5390-0DE2CB81D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2">
            <a:extLst>
              <a:ext uri="{FF2B5EF4-FFF2-40B4-BE49-F238E27FC236}">
                <a16:creationId xmlns:a16="http://schemas.microsoft.com/office/drawing/2014/main" id="{EBAB2EBF-1ECC-5B6C-4789-0C2ECB5BC49D}"/>
              </a:ext>
            </a:extLst>
          </p:cNvPr>
          <p:cNvSpPr/>
          <p:nvPr/>
        </p:nvSpPr>
        <p:spPr>
          <a:xfrm>
            <a:off x="0" y="-1693543"/>
            <a:ext cx="18732843" cy="1217969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Freeform 3">
            <a:extLst>
              <a:ext uri="{FF2B5EF4-FFF2-40B4-BE49-F238E27FC236}">
                <a16:creationId xmlns:a16="http://schemas.microsoft.com/office/drawing/2014/main" id="{B55891EE-BABC-85F2-C51C-EB6AD050AAF2}"/>
              </a:ext>
            </a:extLst>
          </p:cNvPr>
          <p:cNvSpPr/>
          <p:nvPr/>
        </p:nvSpPr>
        <p:spPr>
          <a:xfrm>
            <a:off x="-1053379" y="2049179"/>
            <a:ext cx="5526525" cy="570274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6" name="Sermon Title">
            <a:extLst>
              <a:ext uri="{FF2B5EF4-FFF2-40B4-BE49-F238E27FC236}">
                <a16:creationId xmlns:a16="http://schemas.microsoft.com/office/drawing/2014/main" id="{2CBF58A4-B352-50ED-A828-1B8259428BA6}"/>
              </a:ext>
            </a:extLst>
          </p:cNvPr>
          <p:cNvSpPr txBox="1"/>
          <p:nvPr/>
        </p:nvSpPr>
        <p:spPr>
          <a:xfrm>
            <a:off x="1311247" y="7751928"/>
            <a:ext cx="15665505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6">
                    <a:lumOff val="18921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en-US" sz="8000" b="1" dirty="0">
                <a:solidFill>
                  <a:schemeClr val="bg1"/>
                </a:solidFill>
              </a:rPr>
              <a:t>The Rhythm of Repentance</a:t>
            </a:r>
            <a:endParaRPr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82247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6238</TotalTime>
  <Words>713</Words>
  <Application>Microsoft Macintosh PowerPoint</Application>
  <PresentationFormat>Custom</PresentationFormat>
  <Paragraphs>119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Apple Braille</vt:lpstr>
      <vt:lpstr>Arial</vt:lpstr>
      <vt:lpstr>Calibri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Pauline Alker</cp:lastModifiedBy>
  <cp:revision>31</cp:revision>
  <cp:lastPrinted>2025-08-07T22:01:22Z</cp:lastPrinted>
  <dcterms:modified xsi:type="dcterms:W3CDTF">2025-08-09T21:59:54Z</dcterms:modified>
</cp:coreProperties>
</file>